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8" r:id="rId2"/>
    <p:sldId id="263" r:id="rId3"/>
    <p:sldId id="259" r:id="rId4"/>
    <p:sldId id="260" r:id="rId5"/>
    <p:sldId id="274" r:id="rId6"/>
    <p:sldId id="264" r:id="rId7"/>
    <p:sldId id="272" r:id="rId8"/>
    <p:sldId id="273" r:id="rId9"/>
    <p:sldId id="265" r:id="rId10"/>
    <p:sldId id="268"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65"/>
    <p:restoredTop sz="95714"/>
  </p:normalViewPr>
  <p:slideViewPr>
    <p:cSldViewPr snapToGrid="0" snapToObjects="1">
      <p:cViewPr>
        <p:scale>
          <a:sx n="90" d="100"/>
          <a:sy n="90" d="100"/>
        </p:scale>
        <p:origin x="1088" y="320"/>
      </p:cViewPr>
      <p:guideLst/>
    </p:cSldViewPr>
  </p:slideViewPr>
  <p:outlineViewPr>
    <p:cViewPr>
      <p:scale>
        <a:sx n="100" d="100"/>
        <a:sy n="100" d="100"/>
      </p:scale>
      <p:origin x="0" y="-33735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E01A9A-992A-2B45-8A4E-895ABB923B7A}" type="datetimeFigureOut">
              <a:rPr lang="en-US" smtClean="0"/>
              <a:t>12/8/16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24CC90-364A-984E-8FC5-B08D1A9A28EB}" type="slidenum">
              <a:rPr lang="en-US" smtClean="0"/>
              <a:t>‹#›</a:t>
            </a:fld>
            <a:endParaRPr lang="en-US"/>
          </a:p>
        </p:txBody>
      </p:sp>
    </p:spTree>
    <p:extLst>
      <p:ext uri="{BB962C8B-B14F-4D97-AF65-F5344CB8AC3E}">
        <p14:creationId xmlns:p14="http://schemas.microsoft.com/office/powerpoint/2010/main" val="138968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D5B0A0-D972-1B4F-B1C5-99CE853BCAC5}"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7DA45-B2AF-E443-AEB9-E49167E74272}" type="slidenum">
              <a:rPr lang="en-US" smtClean="0"/>
              <a:t>‹#›</a:t>
            </a:fld>
            <a:endParaRPr lang="en-US"/>
          </a:p>
        </p:txBody>
      </p:sp>
    </p:spTree>
    <p:extLst>
      <p:ext uri="{BB962C8B-B14F-4D97-AF65-F5344CB8AC3E}">
        <p14:creationId xmlns:p14="http://schemas.microsoft.com/office/powerpoint/2010/main" val="692564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D5B0A0-D972-1B4F-B1C5-99CE853BCAC5}"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7DA45-B2AF-E443-AEB9-E49167E74272}" type="slidenum">
              <a:rPr lang="en-US" smtClean="0"/>
              <a:t>‹#›</a:t>
            </a:fld>
            <a:endParaRPr lang="en-US"/>
          </a:p>
        </p:txBody>
      </p:sp>
    </p:spTree>
    <p:extLst>
      <p:ext uri="{BB962C8B-B14F-4D97-AF65-F5344CB8AC3E}">
        <p14:creationId xmlns:p14="http://schemas.microsoft.com/office/powerpoint/2010/main" val="1333081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D5B0A0-D972-1B4F-B1C5-99CE853BCAC5}"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7DA45-B2AF-E443-AEB9-E49167E74272}" type="slidenum">
              <a:rPr lang="en-US" smtClean="0"/>
              <a:t>‹#›</a:t>
            </a:fld>
            <a:endParaRPr lang="en-US"/>
          </a:p>
        </p:txBody>
      </p:sp>
    </p:spTree>
    <p:extLst>
      <p:ext uri="{BB962C8B-B14F-4D97-AF65-F5344CB8AC3E}">
        <p14:creationId xmlns:p14="http://schemas.microsoft.com/office/powerpoint/2010/main" val="404469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ata">
    <p:spTree>
      <p:nvGrpSpPr>
        <p:cNvPr id="1" name="Shape 217"/>
        <p:cNvGrpSpPr/>
        <p:nvPr/>
      </p:nvGrpSpPr>
      <p:grpSpPr>
        <a:xfrm>
          <a:off x="0" y="0"/>
          <a:ext cx="0" cy="0"/>
          <a:chOff x="0" y="0"/>
          <a:chExt cx="0" cy="0"/>
        </a:xfrm>
      </p:grpSpPr>
      <p:pic>
        <p:nvPicPr>
          <p:cNvPr id="218" name="Shape 218"/>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9" name="Shape 219"/>
          <p:cNvPicPr preferRelativeResize="0"/>
          <p:nvPr/>
        </p:nvPicPr>
        <p:blipFill rotWithShape="1">
          <a:blip r:embed="rId3">
            <a:alphaModFix/>
          </a:blip>
          <a:srcRect/>
          <a:stretch/>
        </p:blipFill>
        <p:spPr>
          <a:xfrm>
            <a:off x="0" y="0"/>
            <a:ext cx="12192000" cy="975360"/>
          </a:xfrm>
          <a:prstGeom prst="rect">
            <a:avLst/>
          </a:prstGeom>
          <a:noFill/>
          <a:ln>
            <a:noFill/>
          </a:ln>
        </p:spPr>
      </p:pic>
      <p:pic>
        <p:nvPicPr>
          <p:cNvPr id="220" name="Shape 220"/>
          <p:cNvPicPr preferRelativeResize="0"/>
          <p:nvPr/>
        </p:nvPicPr>
        <p:blipFill rotWithShape="1">
          <a:blip r:embed="rId4">
            <a:alphaModFix/>
          </a:blip>
          <a:srcRect/>
          <a:stretch/>
        </p:blipFill>
        <p:spPr>
          <a:xfrm>
            <a:off x="0" y="6272785"/>
            <a:ext cx="12192000" cy="585215"/>
          </a:xfrm>
          <a:prstGeom prst="rect">
            <a:avLst/>
          </a:prstGeom>
          <a:noFill/>
          <a:ln>
            <a:noFill/>
          </a:ln>
        </p:spPr>
      </p:pic>
      <p:sp>
        <p:nvSpPr>
          <p:cNvPr id="221" name="Shape 221"/>
          <p:cNvSpPr txBox="1">
            <a:spLocks noGrp="1"/>
          </p:cNvSpPr>
          <p:nvPr>
            <p:ph type="title"/>
          </p:nvPr>
        </p:nvSpPr>
        <p:spPr>
          <a:xfrm>
            <a:off x="302683" y="274637"/>
            <a:ext cx="10564924"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22" name="Shape 222"/>
          <p:cNvSpPr txBox="1">
            <a:spLocks noGrp="1"/>
          </p:cNvSpPr>
          <p:nvPr>
            <p:ph type="body" idx="1"/>
          </p:nvPr>
        </p:nvSpPr>
        <p:spPr>
          <a:xfrm>
            <a:off x="302684" y="2558869"/>
            <a:ext cx="7531931" cy="3535027"/>
          </a:xfrm>
          <a:prstGeom prst="rect">
            <a:avLst/>
          </a:prstGeom>
          <a:noFill/>
          <a:ln>
            <a:noFill/>
          </a:ln>
        </p:spPr>
        <p:txBody>
          <a:bodyPr lIns="91425" tIns="91425" rIns="91425" bIns="91425" anchor="t" anchorCtr="0"/>
          <a:lstStyle>
            <a:lvl1pPr marL="285744" marR="0" lvl="0" indent="-57149"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32" marR="0" lvl="1" indent="-82549"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2971" marR="0" lvl="2" indent="-50799"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09" marR="0" lvl="3" indent="-133347"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349" marR="0" lvl="4" indent="-101597"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537" marR="0" lvl="5" indent="25399"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25399"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4" marR="0" lvl="7" indent="25399"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25399"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body" idx="2"/>
          </p:nvPr>
        </p:nvSpPr>
        <p:spPr>
          <a:xfrm>
            <a:off x="302682" y="1585823"/>
            <a:ext cx="11588747" cy="804861"/>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32" marR="0" lvl="1" indent="-6351"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377"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566"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754"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537" marR="0" lvl="5" indent="25399"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25399"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4" marR="0" lvl="7" indent="25399"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25399"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4" name="Shape 224"/>
          <p:cNvSpPr txBox="1">
            <a:spLocks noGrp="1"/>
          </p:cNvSpPr>
          <p:nvPr>
            <p:ph type="sldNum" idx="12"/>
          </p:nvPr>
        </p:nvSpPr>
        <p:spPr>
          <a:xfrm>
            <a:off x="11611425" y="6529851"/>
            <a:ext cx="493487" cy="219293"/>
          </a:xfrm>
          <a:prstGeom prst="rect">
            <a:avLst/>
          </a:prstGeom>
          <a:noFill/>
          <a:ln>
            <a:noFill/>
          </a:ln>
        </p:spPr>
        <p:txBody>
          <a:bodyPr lIns="91425" tIns="45700" rIns="91425" bIns="45700" anchor="ctr" anchorCtr="0">
            <a:noAutofit/>
          </a:bodyPr>
          <a:lstStyle/>
          <a:p>
            <a:pPr algn="l">
              <a:buClr>
                <a:srgbClr val="888888"/>
              </a:buClr>
              <a:buSzPct val="25000"/>
            </a:pPr>
            <a:fld id="{00000000-1234-1234-1234-123412341234}" type="slidenum">
              <a:rPr lang="en-US" sz="1000" smtClean="0">
                <a:solidFill>
                  <a:srgbClr val="888888"/>
                </a:solidFill>
                <a:latin typeface="Questrial"/>
                <a:ea typeface="Questrial"/>
                <a:cs typeface="Questrial"/>
                <a:sym typeface="Questrial"/>
              </a:rPr>
              <a:pPr algn="l">
                <a:buClr>
                  <a:srgbClr val="888888"/>
                </a:buClr>
                <a:buSzPct val="25000"/>
              </a:pPr>
              <a:t>‹#›</a:t>
            </a:fld>
            <a:endParaRPr lang="en-US" sz="1000">
              <a:solidFill>
                <a:srgbClr val="888888"/>
              </a:solidFill>
              <a:latin typeface="Questrial"/>
              <a:ea typeface="Questrial"/>
              <a:cs typeface="Questrial"/>
              <a:sym typeface="Questrial"/>
            </a:endParaRPr>
          </a:p>
        </p:txBody>
      </p:sp>
    </p:spTree>
    <p:extLst>
      <p:ext uri="{BB962C8B-B14F-4D97-AF65-F5344CB8AC3E}">
        <p14:creationId xmlns:p14="http://schemas.microsoft.com/office/powerpoint/2010/main" val="1644810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D5B0A0-D972-1B4F-B1C5-99CE853BCAC5}"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7DA45-B2AF-E443-AEB9-E49167E74272}" type="slidenum">
              <a:rPr lang="en-US" smtClean="0"/>
              <a:t>‹#›</a:t>
            </a:fld>
            <a:endParaRPr lang="en-US"/>
          </a:p>
        </p:txBody>
      </p:sp>
    </p:spTree>
    <p:extLst>
      <p:ext uri="{BB962C8B-B14F-4D97-AF65-F5344CB8AC3E}">
        <p14:creationId xmlns:p14="http://schemas.microsoft.com/office/powerpoint/2010/main" val="56347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D5B0A0-D972-1B4F-B1C5-99CE853BCAC5}"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7DA45-B2AF-E443-AEB9-E49167E74272}" type="slidenum">
              <a:rPr lang="en-US" smtClean="0"/>
              <a:t>‹#›</a:t>
            </a:fld>
            <a:endParaRPr lang="en-US"/>
          </a:p>
        </p:txBody>
      </p:sp>
    </p:spTree>
    <p:extLst>
      <p:ext uri="{BB962C8B-B14F-4D97-AF65-F5344CB8AC3E}">
        <p14:creationId xmlns:p14="http://schemas.microsoft.com/office/powerpoint/2010/main" val="213223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D5B0A0-D972-1B4F-B1C5-99CE853BCAC5}"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7DA45-B2AF-E443-AEB9-E49167E74272}" type="slidenum">
              <a:rPr lang="en-US" smtClean="0"/>
              <a:t>‹#›</a:t>
            </a:fld>
            <a:endParaRPr lang="en-US"/>
          </a:p>
        </p:txBody>
      </p:sp>
    </p:spTree>
    <p:extLst>
      <p:ext uri="{BB962C8B-B14F-4D97-AF65-F5344CB8AC3E}">
        <p14:creationId xmlns:p14="http://schemas.microsoft.com/office/powerpoint/2010/main" val="145345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D5B0A0-D972-1B4F-B1C5-99CE853BCAC5}" type="datetimeFigureOut">
              <a:rPr lang="en-US" smtClean="0"/>
              <a:t>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97DA45-B2AF-E443-AEB9-E49167E74272}" type="slidenum">
              <a:rPr lang="en-US" smtClean="0"/>
              <a:t>‹#›</a:t>
            </a:fld>
            <a:endParaRPr lang="en-US"/>
          </a:p>
        </p:txBody>
      </p:sp>
    </p:spTree>
    <p:extLst>
      <p:ext uri="{BB962C8B-B14F-4D97-AF65-F5344CB8AC3E}">
        <p14:creationId xmlns:p14="http://schemas.microsoft.com/office/powerpoint/2010/main" val="620826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D5B0A0-D972-1B4F-B1C5-99CE853BCAC5}" type="datetimeFigureOut">
              <a:rPr lang="en-US" smtClean="0"/>
              <a:t>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7DA45-B2AF-E443-AEB9-E49167E74272}" type="slidenum">
              <a:rPr lang="en-US" smtClean="0"/>
              <a:t>‹#›</a:t>
            </a:fld>
            <a:endParaRPr lang="en-US"/>
          </a:p>
        </p:txBody>
      </p:sp>
    </p:spTree>
    <p:extLst>
      <p:ext uri="{BB962C8B-B14F-4D97-AF65-F5344CB8AC3E}">
        <p14:creationId xmlns:p14="http://schemas.microsoft.com/office/powerpoint/2010/main" val="17622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D5B0A0-D972-1B4F-B1C5-99CE853BCAC5}" type="datetimeFigureOut">
              <a:rPr lang="en-US" smtClean="0"/>
              <a:t>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97DA45-B2AF-E443-AEB9-E49167E74272}" type="slidenum">
              <a:rPr lang="en-US" smtClean="0"/>
              <a:t>‹#›</a:t>
            </a:fld>
            <a:endParaRPr lang="en-US"/>
          </a:p>
        </p:txBody>
      </p:sp>
    </p:spTree>
    <p:extLst>
      <p:ext uri="{BB962C8B-B14F-4D97-AF65-F5344CB8AC3E}">
        <p14:creationId xmlns:p14="http://schemas.microsoft.com/office/powerpoint/2010/main" val="75173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D5B0A0-D972-1B4F-B1C5-99CE853BCAC5}"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7DA45-B2AF-E443-AEB9-E49167E74272}" type="slidenum">
              <a:rPr lang="en-US" smtClean="0"/>
              <a:t>‹#›</a:t>
            </a:fld>
            <a:endParaRPr lang="en-US"/>
          </a:p>
        </p:txBody>
      </p:sp>
    </p:spTree>
    <p:extLst>
      <p:ext uri="{BB962C8B-B14F-4D97-AF65-F5344CB8AC3E}">
        <p14:creationId xmlns:p14="http://schemas.microsoft.com/office/powerpoint/2010/main" val="720428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D5B0A0-D972-1B4F-B1C5-99CE853BCAC5}"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7DA45-B2AF-E443-AEB9-E49167E74272}" type="slidenum">
              <a:rPr lang="en-US" smtClean="0"/>
              <a:t>‹#›</a:t>
            </a:fld>
            <a:endParaRPr lang="en-US"/>
          </a:p>
        </p:txBody>
      </p:sp>
    </p:spTree>
    <p:extLst>
      <p:ext uri="{BB962C8B-B14F-4D97-AF65-F5344CB8AC3E}">
        <p14:creationId xmlns:p14="http://schemas.microsoft.com/office/powerpoint/2010/main" val="726980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5B0A0-D972-1B4F-B1C5-99CE853BCAC5}" type="datetimeFigureOut">
              <a:rPr lang="en-US" smtClean="0"/>
              <a:t>12/8/16</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97DA45-B2AF-E443-AEB9-E49167E74272}" type="slidenum">
              <a:rPr lang="en-US" smtClean="0"/>
              <a:t>‹#›</a:t>
            </a:fld>
            <a:endParaRPr lang="en-US"/>
          </a:p>
        </p:txBody>
      </p:sp>
    </p:spTree>
    <p:extLst>
      <p:ext uri="{BB962C8B-B14F-4D97-AF65-F5344CB8AC3E}">
        <p14:creationId xmlns:p14="http://schemas.microsoft.com/office/powerpoint/2010/main" val="181862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jpg"/><Relationship Id="rId1" Type="http://schemas.openxmlformats.org/officeDocument/2006/relationships/slideLayout" Target="../slideLayouts/slideLayout12.xml"/><Relationship Id="rId2"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280" y="1720669"/>
            <a:ext cx="11373619" cy="1143000"/>
          </a:xfrm>
        </p:spPr>
        <p:txBody>
          <a:bodyPr>
            <a:normAutofit fontScale="90000"/>
          </a:bodyPr>
          <a:lstStyle/>
          <a:p>
            <a:r>
              <a:rPr lang="en-US" sz="3600" dirty="0"/>
              <a:t>An Optimization Analysis about Advertising Campaign of Nike</a:t>
            </a:r>
            <a:r>
              <a:rPr lang="en-US" sz="3200" dirty="0"/>
              <a:t/>
            </a:r>
            <a:br>
              <a:rPr lang="en-US" sz="3200" dirty="0"/>
            </a:br>
            <a:endParaRPr lang="en-US" dirty="0"/>
          </a:p>
        </p:txBody>
      </p:sp>
      <p:sp>
        <p:nvSpPr>
          <p:cNvPr id="3" name="Text Placeholder 2"/>
          <p:cNvSpPr>
            <a:spLocks noGrp="1"/>
          </p:cNvSpPr>
          <p:nvPr>
            <p:ph type="body" idx="1"/>
          </p:nvPr>
        </p:nvSpPr>
        <p:spPr>
          <a:xfrm>
            <a:off x="774443" y="2863669"/>
            <a:ext cx="6430627" cy="2733569"/>
          </a:xfrm>
        </p:spPr>
        <p:txBody>
          <a:bodyPr>
            <a:normAutofit/>
          </a:bodyPr>
          <a:lstStyle/>
          <a:p>
            <a:r>
              <a:rPr lang="en-US" b="1" dirty="0" smtClean="0">
                <a:solidFill>
                  <a:schemeClr val="accent1">
                    <a:lumMod val="50000"/>
                  </a:schemeClr>
                </a:solidFill>
                <a:latin typeface="+mn-lt"/>
                <a:ea typeface="DIN Alternate" charset="0"/>
                <a:cs typeface="DIN Alternate" charset="0"/>
              </a:rPr>
              <a:t>TEAM</a:t>
            </a:r>
            <a:r>
              <a:rPr lang="en-US" sz="1600" dirty="0">
                <a:solidFill>
                  <a:schemeClr val="accent1">
                    <a:lumMod val="50000"/>
                  </a:schemeClr>
                </a:solidFill>
                <a:latin typeface="Bangla Sangam MN" charset="0"/>
                <a:ea typeface="Bangla Sangam MN" charset="0"/>
                <a:cs typeface="Bangla Sangam MN" charset="0"/>
              </a:rPr>
              <a:t>:</a:t>
            </a:r>
          </a:p>
          <a:p>
            <a:r>
              <a:rPr lang="en-US" sz="1600" b="1" i="1" dirty="0">
                <a:solidFill>
                  <a:schemeClr val="accent1">
                    <a:lumMod val="50000"/>
                  </a:schemeClr>
                </a:solidFill>
                <a:latin typeface="Calibri" charset="0"/>
                <a:ea typeface="Calibri" charset="0"/>
                <a:cs typeface="Calibri" charset="0"/>
              </a:rPr>
              <a:t>XIAOYU ZHANG</a:t>
            </a:r>
          </a:p>
          <a:p>
            <a:r>
              <a:rPr lang="en-US" sz="1600" b="1" i="1" dirty="0">
                <a:solidFill>
                  <a:schemeClr val="accent1">
                    <a:lumMod val="50000"/>
                  </a:schemeClr>
                </a:solidFill>
                <a:latin typeface="Calibri" charset="0"/>
                <a:ea typeface="Calibri" charset="0"/>
                <a:cs typeface="Calibri" charset="0"/>
              </a:rPr>
              <a:t>WENZHUO LEI</a:t>
            </a:r>
          </a:p>
          <a:p>
            <a:r>
              <a:rPr lang="en-US" sz="1600" b="1" i="1" dirty="0">
                <a:solidFill>
                  <a:schemeClr val="accent1">
                    <a:lumMod val="50000"/>
                  </a:schemeClr>
                </a:solidFill>
                <a:latin typeface="Calibri" charset="0"/>
                <a:ea typeface="Calibri" charset="0"/>
                <a:cs typeface="Calibri" charset="0"/>
              </a:rPr>
              <a:t>XIAO WAN</a:t>
            </a:r>
          </a:p>
          <a:p>
            <a:r>
              <a:rPr lang="en-US" sz="1600" b="1" i="1" dirty="0">
                <a:solidFill>
                  <a:schemeClr val="accent1">
                    <a:lumMod val="50000"/>
                  </a:schemeClr>
                </a:solidFill>
                <a:latin typeface="Calibri" charset="0"/>
                <a:ea typeface="Calibri" charset="0"/>
                <a:cs typeface="Calibri" charset="0"/>
              </a:rPr>
              <a:t>XIAOZHOU YU</a:t>
            </a:r>
          </a:p>
        </p:txBody>
      </p:sp>
      <p:sp>
        <p:nvSpPr>
          <p:cNvPr id="5" name="TextBox 4"/>
          <p:cNvSpPr txBox="1"/>
          <p:nvPr/>
        </p:nvSpPr>
        <p:spPr>
          <a:xfrm>
            <a:off x="4294909" y="4585857"/>
            <a:ext cx="3924363" cy="646331"/>
          </a:xfrm>
          <a:prstGeom prst="rect">
            <a:avLst/>
          </a:prstGeom>
          <a:noFill/>
        </p:spPr>
        <p:txBody>
          <a:bodyPr wrap="square" rtlCol="0">
            <a:spAutoFit/>
          </a:bodyPr>
          <a:lstStyle/>
          <a:p>
            <a:r>
              <a:rPr lang="en-US" b="1" dirty="0">
                <a:solidFill>
                  <a:schemeClr val="accent1">
                    <a:lumMod val="50000"/>
                  </a:schemeClr>
                </a:solidFill>
              </a:rPr>
              <a:t>PROF</a:t>
            </a:r>
            <a:r>
              <a:rPr lang="en-US" dirty="0">
                <a:solidFill>
                  <a:schemeClr val="accent1">
                    <a:lumMod val="50000"/>
                  </a:schemeClr>
                </a:solidFill>
              </a:rPr>
              <a:t>: </a:t>
            </a:r>
            <a:r>
              <a:rPr kumimoji="1" lang="en-US" altLang="zh-CN" b="1" i="1" dirty="0" err="1">
                <a:solidFill>
                  <a:schemeClr val="accent1">
                    <a:lumMod val="50000"/>
                  </a:schemeClr>
                </a:solidFill>
              </a:rPr>
              <a:t>Alkis</a:t>
            </a:r>
            <a:r>
              <a:rPr kumimoji="1" lang="en-US" altLang="zh-CN" b="1" i="1" dirty="0">
                <a:solidFill>
                  <a:schemeClr val="accent1">
                    <a:lumMod val="50000"/>
                  </a:schemeClr>
                </a:solidFill>
              </a:rPr>
              <a:t> </a:t>
            </a:r>
            <a:r>
              <a:rPr kumimoji="1" lang="en-US" altLang="zh-CN" b="1" i="1" dirty="0" err="1">
                <a:solidFill>
                  <a:schemeClr val="accent1">
                    <a:lumMod val="50000"/>
                  </a:schemeClr>
                </a:solidFill>
              </a:rPr>
              <a:t>Vazacopoulos</a:t>
            </a:r>
            <a:endParaRPr kumimoji="1" lang="zh-CN" altLang="en-US" b="1" i="1" dirty="0">
              <a:solidFill>
                <a:schemeClr val="accent1">
                  <a:lumMod val="50000"/>
                </a:schemeClr>
              </a:solidFill>
            </a:endParaRPr>
          </a:p>
          <a:p>
            <a:endParaRPr lang="en-US" dirty="0"/>
          </a:p>
        </p:txBody>
      </p:sp>
    </p:spTree>
    <p:extLst>
      <p:ext uri="{BB962C8B-B14F-4D97-AF65-F5344CB8AC3E}">
        <p14:creationId xmlns:p14="http://schemas.microsoft.com/office/powerpoint/2010/main" val="45655866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83" y="529176"/>
            <a:ext cx="10564924" cy="1143000"/>
          </a:xfrm>
        </p:spPr>
        <p:txBody>
          <a:bodyPr>
            <a:normAutofit/>
          </a:bodyPr>
          <a:lstStyle/>
          <a:p>
            <a:pPr algn="ctr"/>
            <a:r>
              <a:rPr lang="en-US" sz="4000" dirty="0"/>
              <a:t>STRENGTHS AND LIMITATIONS</a:t>
            </a:r>
          </a:p>
        </p:txBody>
      </p:sp>
      <p:sp>
        <p:nvSpPr>
          <p:cNvPr id="3" name="Text Placeholder 2"/>
          <p:cNvSpPr>
            <a:spLocks noGrp="1"/>
          </p:cNvSpPr>
          <p:nvPr>
            <p:ph type="body" idx="1"/>
          </p:nvPr>
        </p:nvSpPr>
        <p:spPr>
          <a:xfrm>
            <a:off x="1951375" y="1907704"/>
            <a:ext cx="7531931" cy="3535027"/>
          </a:xfrm>
        </p:spPr>
        <p:txBody>
          <a:bodyPr/>
          <a:lstStyle/>
          <a:p>
            <a:pPr marL="228594" indent="0">
              <a:buNone/>
            </a:pPr>
            <a:r>
              <a:rPr lang="en-US" b="1" dirty="0" smtClean="0">
                <a:latin typeface="+mn-lt"/>
              </a:rPr>
              <a:t>Limitations:</a:t>
            </a:r>
          </a:p>
          <a:p>
            <a:pPr>
              <a:buFont typeface="Wingdings" charset="2"/>
              <a:buChar char="Ø"/>
            </a:pPr>
            <a:r>
              <a:rPr lang="en-US" dirty="0" smtClean="0">
                <a:latin typeface="+mn-lt"/>
              </a:rPr>
              <a:t>For CPM, we choose average value according to the official range of CPMs, actually, many factors of channels can effect CPMs, such as: size, social status, coverage and so on. </a:t>
            </a:r>
          </a:p>
          <a:p>
            <a:pPr>
              <a:buFont typeface="Wingdings" charset="2"/>
              <a:buChar char="Ø"/>
            </a:pPr>
            <a:r>
              <a:rPr lang="en-US" dirty="0" smtClean="0">
                <a:latin typeface="+mn-lt"/>
              </a:rPr>
              <a:t>It’s difficult to get NIKE’s specific required exposure.</a:t>
            </a:r>
          </a:p>
          <a:p>
            <a:pPr>
              <a:buFont typeface="Wingdings" charset="2"/>
              <a:buChar char="Ø"/>
            </a:pPr>
            <a:r>
              <a:rPr lang="en-US" dirty="0" smtClean="0">
                <a:latin typeface="+mn-lt"/>
              </a:rPr>
              <a:t>In realistic applications, purpose of advertising is to increase awareness of products instead of reaching a certain coverage value.</a:t>
            </a:r>
          </a:p>
          <a:p>
            <a:pPr>
              <a:buFont typeface="Wingdings" charset="2"/>
              <a:buChar char="Ø"/>
            </a:pPr>
            <a:endParaRPr lang="en-US" dirty="0" smtClean="0">
              <a:latin typeface="+mn-lt"/>
            </a:endParaRPr>
          </a:p>
          <a:p>
            <a:pPr>
              <a:buFont typeface="Wingdings" charset="2"/>
              <a:buChar char="q"/>
            </a:pPr>
            <a:endParaRPr lang="en-US" dirty="0" smtClean="0"/>
          </a:p>
          <a:p>
            <a:endParaRPr lang="en-US" dirty="0"/>
          </a:p>
        </p:txBody>
      </p:sp>
    </p:spTree>
    <p:extLst>
      <p:ext uri="{BB962C8B-B14F-4D97-AF65-F5344CB8AC3E}">
        <p14:creationId xmlns:p14="http://schemas.microsoft.com/office/powerpoint/2010/main" val="2115885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6705" y="2564904"/>
            <a:ext cx="8683147" cy="1944216"/>
          </a:xfrm>
        </p:spPr>
        <p:txBody>
          <a:bodyPr/>
          <a:lstStyle/>
          <a:p>
            <a:r>
              <a:rPr lang="en-US" sz="6000" dirty="0">
                <a:solidFill>
                  <a:schemeClr val="accent1">
                    <a:lumMod val="75000"/>
                  </a:schemeClr>
                </a:solidFill>
                <a:latin typeface="Chalkduster" charset="0"/>
                <a:ea typeface="Chalkduster" charset="0"/>
                <a:cs typeface="Chalkduster" charset="0"/>
              </a:rPr>
              <a:t>THANK YOU!</a:t>
            </a:r>
          </a:p>
        </p:txBody>
      </p:sp>
      <p:sp>
        <p:nvSpPr>
          <p:cNvPr id="5" name="Slide Number Placeholder 4"/>
          <p:cNvSpPr>
            <a:spLocks noGrp="1"/>
          </p:cNvSpPr>
          <p:nvPr>
            <p:ph type="sldNum" idx="12"/>
          </p:nvPr>
        </p:nvSpPr>
        <p:spPr/>
        <p:txBody>
          <a:bodyPr/>
          <a:lstStyle/>
          <a:p>
            <a:pPr algn="l">
              <a:buClr>
                <a:srgbClr val="888888"/>
              </a:buClr>
              <a:buSzPct val="25000"/>
            </a:pPr>
            <a:fld id="{00000000-1234-1234-1234-123412341234}" type="slidenum">
              <a:rPr lang="en-US" sz="1000">
                <a:solidFill>
                  <a:srgbClr val="888888"/>
                </a:solidFill>
                <a:latin typeface="Questrial"/>
                <a:ea typeface="Questrial"/>
                <a:cs typeface="Questrial"/>
                <a:sym typeface="Questrial"/>
              </a:rPr>
              <a:pPr algn="l">
                <a:buClr>
                  <a:srgbClr val="888888"/>
                </a:buClr>
                <a:buSzPct val="25000"/>
              </a:pPr>
              <a:t>11</a:t>
            </a:fld>
            <a:endParaRPr lang="en-US" sz="1000">
              <a:solidFill>
                <a:srgbClr val="888888"/>
              </a:solidFill>
              <a:latin typeface="Questrial"/>
              <a:ea typeface="Questrial"/>
              <a:cs typeface="Questrial"/>
              <a:sym typeface="Questrial"/>
            </a:endParaRPr>
          </a:p>
        </p:txBody>
      </p:sp>
    </p:spTree>
    <p:extLst>
      <p:ext uri="{BB962C8B-B14F-4D97-AF65-F5344CB8AC3E}">
        <p14:creationId xmlns:p14="http://schemas.microsoft.com/office/powerpoint/2010/main" val="49446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path" presetSubtype="0" accel="50000" decel="50000" fill="hold" grpId="1" nodeType="afterEffect">
                                  <p:stCondLst>
                                    <p:cond delay="0"/>
                                  </p:stCondLst>
                                  <p:childTnLst>
                                    <p:animMotion origin="layout" path="M 0 0 C 0.002 -0.003 0.012 -0.034 0.037 -0.032 C 0.075 -0.029 0.09 -0.007 0.125 -0.029 C 0.147 -0.042 0.173 -0.075 0.192 -0.074 C 0.235 -0.073 0.244 -0.039 0.244 -0.008 C 0.245 0.036 0.189 0.073 0.121 0.077 C 0.052 0.08 -0.005 0.033 0 0 Z" pathEditMode="relative" ptsTypes="">
                                      <p:cBhvr>
                                        <p:cTn id="6" dur="1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83" y="551728"/>
            <a:ext cx="10564924" cy="1143000"/>
          </a:xfrm>
        </p:spPr>
        <p:txBody>
          <a:bodyPr>
            <a:normAutofit/>
          </a:bodyPr>
          <a:lstStyle/>
          <a:p>
            <a:pPr algn="ctr"/>
            <a:r>
              <a:rPr lang="en-US" sz="4000" dirty="0"/>
              <a:t>INTRODUCTION</a:t>
            </a:r>
          </a:p>
        </p:txBody>
      </p:sp>
      <p:sp>
        <p:nvSpPr>
          <p:cNvPr id="3" name="Text Placeholder 2"/>
          <p:cNvSpPr>
            <a:spLocks noGrp="1"/>
          </p:cNvSpPr>
          <p:nvPr>
            <p:ph type="body" idx="1"/>
          </p:nvPr>
        </p:nvSpPr>
        <p:spPr>
          <a:xfrm>
            <a:off x="1328521" y="1123228"/>
            <a:ext cx="9288768" cy="2309235"/>
          </a:xfrm>
        </p:spPr>
        <p:txBody>
          <a:bodyPr>
            <a:noAutofit/>
          </a:bodyPr>
          <a:lstStyle/>
          <a:p>
            <a:pPr>
              <a:buFont typeface="Wingdings" charset="2"/>
              <a:buChar char="Ø"/>
            </a:pPr>
            <a:r>
              <a:rPr lang="en-US" dirty="0" smtClean="0">
                <a:latin typeface="+mn-lt"/>
              </a:rPr>
              <a:t>In sportswear industry, which is a pretty mature market, companies are hard to make innovative products to stand out. </a:t>
            </a:r>
          </a:p>
          <a:p>
            <a:pPr>
              <a:buFont typeface="Wingdings" charset="2"/>
              <a:buChar char="Ø"/>
            </a:pPr>
            <a:r>
              <a:rPr lang="en-US" dirty="0" smtClean="0">
                <a:latin typeface="+mn-lt"/>
              </a:rPr>
              <a:t>Many companies spend enormous amounts of money to advertise their products. They want to ensure that they are spending their money wisely. Typically, they want to reach large numbers of various groups of potential customers and keep their advertising costs as low as possible.  </a:t>
            </a:r>
          </a:p>
          <a:p>
            <a:pPr>
              <a:buFont typeface="Wingdings" charset="2"/>
              <a:buChar char="Ø"/>
            </a:pPr>
            <a:r>
              <a:rPr lang="en-US" dirty="0" smtClean="0">
                <a:latin typeface="+mn-lt"/>
              </a:rPr>
              <a:t>In conclusion, using limited advertising budget efficiently is important for companies to win competitions.</a:t>
            </a:r>
            <a:endParaRPr lang="en-US" dirty="0">
              <a:latin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 y="4199083"/>
            <a:ext cx="1811925" cy="18119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825" y="4199082"/>
            <a:ext cx="1830330" cy="183199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9226" y="4199082"/>
            <a:ext cx="1789547" cy="178954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6641" y="4199081"/>
            <a:ext cx="1864509" cy="186450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5881" y="4199081"/>
            <a:ext cx="1864511" cy="1864511"/>
          </a:xfrm>
          <a:prstGeom prst="rect">
            <a:avLst/>
          </a:prstGeom>
        </p:spPr>
      </p:pic>
    </p:spTree>
    <p:extLst>
      <p:ext uri="{BB962C8B-B14F-4D97-AF65-F5344CB8AC3E}">
        <p14:creationId xmlns:p14="http://schemas.microsoft.com/office/powerpoint/2010/main" val="2078744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83" y="565583"/>
            <a:ext cx="10564924" cy="1143000"/>
          </a:xfrm>
        </p:spPr>
        <p:txBody>
          <a:bodyPr>
            <a:normAutofit/>
          </a:bodyPr>
          <a:lstStyle/>
          <a:p>
            <a:pPr algn="ctr"/>
            <a:r>
              <a:rPr lang="en-US" sz="4000" dirty="0"/>
              <a:t>PROBLEM STATEMENT</a:t>
            </a:r>
          </a:p>
        </p:txBody>
      </p:sp>
      <p:sp>
        <p:nvSpPr>
          <p:cNvPr id="3" name="Text Placeholder 2"/>
          <p:cNvSpPr>
            <a:spLocks noGrp="1"/>
          </p:cNvSpPr>
          <p:nvPr>
            <p:ph type="body" idx="1"/>
          </p:nvPr>
        </p:nvSpPr>
        <p:spPr>
          <a:xfrm>
            <a:off x="1367623" y="1708583"/>
            <a:ext cx="9333731" cy="4327527"/>
          </a:xfrm>
        </p:spPr>
        <p:txBody>
          <a:bodyPr/>
          <a:lstStyle/>
          <a:p>
            <a:pPr>
              <a:buFont typeface="Wingdings" charset="2"/>
              <a:buChar char="Ø"/>
            </a:pPr>
            <a:r>
              <a:rPr lang="en-US" dirty="0" smtClean="0">
                <a:latin typeface="+mn-lt"/>
              </a:rPr>
              <a:t>NIKE’s advertisements become better and better as time goes by, and they were named Advertiser of  the year event two times. </a:t>
            </a:r>
            <a:r>
              <a:rPr lang="en-US" dirty="0">
                <a:latin typeface="+mn-lt"/>
              </a:rPr>
              <a:t>S</a:t>
            </a:r>
            <a:r>
              <a:rPr lang="en-US" dirty="0" smtClean="0">
                <a:latin typeface="+mn-lt"/>
              </a:rPr>
              <a:t>o NIKE is a good choice to study and be generalized to the whole sportswear industry.</a:t>
            </a:r>
          </a:p>
          <a:p>
            <a:pPr>
              <a:buFont typeface="Wingdings" charset="2"/>
              <a:buChar char="Ø"/>
            </a:pPr>
            <a:r>
              <a:rPr lang="en-US" dirty="0" smtClean="0">
                <a:latin typeface="+mn-lt"/>
              </a:rPr>
              <a:t>We choose 7 different channels: Newspaper, Magazine, Radio, TV, Outdoor, Internet, Mobile. And their CPMs(cost per 1000 impressions) are provided.</a:t>
            </a:r>
          </a:p>
          <a:p>
            <a:pPr>
              <a:buFont typeface="Wingdings" charset="2"/>
              <a:buChar char="Ø"/>
            </a:pPr>
            <a:r>
              <a:rPr lang="en-US" dirty="0" smtClean="0">
                <a:latin typeface="+mn-lt"/>
              </a:rPr>
              <a:t>NIKE targets it’s consumers toward young female. </a:t>
            </a:r>
          </a:p>
          <a:p>
            <a:pPr>
              <a:buFont typeface="Wingdings" charset="2"/>
              <a:buChar char="Ø"/>
            </a:pPr>
            <a:r>
              <a:rPr lang="en-US" dirty="0" smtClean="0">
                <a:latin typeface="+mn-lt"/>
              </a:rPr>
              <a:t>Total budget is limited.</a:t>
            </a:r>
          </a:p>
          <a:p>
            <a:pPr>
              <a:buFont typeface="Wingdings" charset="2"/>
              <a:buChar char="Ø"/>
            </a:pPr>
            <a:r>
              <a:rPr lang="en-US" dirty="0" smtClean="0">
                <a:latin typeface="+mn-lt"/>
              </a:rPr>
              <a:t>The task is to modify advertising budgets to each channel and maximize the total exposure.</a:t>
            </a:r>
          </a:p>
          <a:p>
            <a:pPr>
              <a:buFont typeface="Wingdings" charset="2"/>
              <a:buChar char="Ø"/>
            </a:pPr>
            <a:endParaRPr lang="en-US" dirty="0" smtClean="0">
              <a:latin typeface="+mn-lt"/>
            </a:endParaRPr>
          </a:p>
        </p:txBody>
      </p:sp>
    </p:spTree>
    <p:extLst>
      <p:ext uri="{BB962C8B-B14F-4D97-AF65-F5344CB8AC3E}">
        <p14:creationId xmlns:p14="http://schemas.microsoft.com/office/powerpoint/2010/main" val="422395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83" y="551728"/>
            <a:ext cx="10564924" cy="1143000"/>
          </a:xfrm>
        </p:spPr>
        <p:txBody>
          <a:bodyPr>
            <a:normAutofit/>
          </a:bodyPr>
          <a:lstStyle/>
          <a:p>
            <a:pPr algn="ctr"/>
            <a:r>
              <a:rPr lang="en-US" sz="4000" dirty="0"/>
              <a:t>DATA COLLECTION</a:t>
            </a:r>
          </a:p>
        </p:txBody>
      </p:sp>
      <p:sp>
        <p:nvSpPr>
          <p:cNvPr id="3" name="Text Placeholder 2"/>
          <p:cNvSpPr>
            <a:spLocks noGrp="1"/>
          </p:cNvSpPr>
          <p:nvPr>
            <p:ph type="body" idx="1"/>
          </p:nvPr>
        </p:nvSpPr>
        <p:spPr>
          <a:xfrm>
            <a:off x="1050829" y="1312669"/>
            <a:ext cx="7531931" cy="3535027"/>
          </a:xfrm>
        </p:spPr>
        <p:txBody>
          <a:bodyPr/>
          <a:lstStyle/>
          <a:p>
            <a:pPr>
              <a:buFont typeface="Wingdings" charset="2"/>
              <a:buChar char="Ø"/>
            </a:pPr>
            <a:r>
              <a:rPr lang="en-US" dirty="0" smtClean="0">
                <a:latin typeface="+mn-lt"/>
              </a:rPr>
              <a:t>Collecting CPMs for different channels from Morgan Stanley’s research.</a:t>
            </a:r>
            <a:endParaRPr lang="en-US" dirty="0">
              <a:latin typeface="+mn-lt"/>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570807" y="1828800"/>
            <a:ext cx="7301732" cy="4443413"/>
          </a:xfrm>
          <a:prstGeom prst="rect">
            <a:avLst/>
          </a:prstGeom>
          <a:noFill/>
          <a:ln>
            <a:noFill/>
          </a:ln>
        </p:spPr>
      </p:pic>
    </p:spTree>
    <p:extLst>
      <p:ext uri="{BB962C8B-B14F-4D97-AF65-F5344CB8AC3E}">
        <p14:creationId xmlns:p14="http://schemas.microsoft.com/office/powerpoint/2010/main" val="176127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6029" y="1071669"/>
            <a:ext cx="9607793" cy="1840343"/>
          </a:xfrm>
        </p:spPr>
        <p:txBody>
          <a:bodyPr/>
          <a:lstStyle/>
          <a:p>
            <a:pPr>
              <a:buFont typeface="Wingdings" charset="2"/>
              <a:buChar char="Ø"/>
            </a:pPr>
            <a:r>
              <a:rPr lang="en-US" dirty="0" smtClean="0">
                <a:latin typeface="+mn-lt"/>
              </a:rPr>
              <a:t>Collecting and dividing sample audience perspective data based on sex and age.</a:t>
            </a:r>
            <a:endParaRPr lang="en-US" dirty="0">
              <a:latin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29" y="2054224"/>
            <a:ext cx="10855271" cy="3416677"/>
          </a:xfrm>
          <a:prstGeom prst="rect">
            <a:avLst/>
          </a:prstGeom>
        </p:spPr>
      </p:pic>
    </p:spTree>
    <p:extLst>
      <p:ext uri="{BB962C8B-B14F-4D97-AF65-F5344CB8AC3E}">
        <p14:creationId xmlns:p14="http://schemas.microsoft.com/office/powerpoint/2010/main" val="33617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19128" y="1069110"/>
            <a:ext cx="11189229" cy="2202729"/>
          </a:xfrm>
        </p:spPr>
        <p:txBody>
          <a:bodyPr/>
          <a:lstStyle/>
          <a:p>
            <a:pPr>
              <a:buFont typeface="Wingdings" charset="2"/>
              <a:buChar char="Ø"/>
            </a:pPr>
            <a:r>
              <a:rPr lang="en-US" dirty="0" smtClean="0">
                <a:latin typeface="+mn-lt"/>
              </a:rPr>
              <a:t>Collecting limited budget during 2009-2015 for NIKE. And using regression to predict NIKE advertising expenditure in 2015.</a:t>
            </a:r>
            <a:endParaRPr lang="en-US" dirty="0">
              <a:latin typeface="+mn-lt"/>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1002773" y="2057015"/>
            <a:ext cx="4983692" cy="3672016"/>
          </a:xfrm>
          <a:prstGeom prst="rect">
            <a:avLst/>
          </a:prstGeom>
          <a:noFill/>
          <a:ln>
            <a:no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257" y="2057015"/>
            <a:ext cx="5880100" cy="3672016"/>
          </a:xfrm>
          <a:prstGeom prst="rect">
            <a:avLst/>
          </a:prstGeom>
        </p:spPr>
      </p:pic>
    </p:spTree>
    <p:extLst>
      <p:ext uri="{BB962C8B-B14F-4D97-AF65-F5344CB8AC3E}">
        <p14:creationId xmlns:p14="http://schemas.microsoft.com/office/powerpoint/2010/main" val="183890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2683" y="454747"/>
            <a:ext cx="10564924" cy="1143000"/>
          </a:xfrm>
          <a:prstGeom prst="rect">
            <a:avLst/>
          </a:prstGeom>
          <a:noFill/>
          <a:ln>
            <a:noFill/>
          </a:ln>
        </p:spPr>
        <p:txBody>
          <a:bodyPr vert="horz" lIns="91425" tIns="91425" rIns="91425" bIns="91425" rtlCol="0" anchor="t" anchorCtr="0">
            <a:normAutofit/>
          </a:bodyPr>
          <a:lstStyle>
            <a:lvl1pPr marL="0" marR="0" lvl="0" indent="0" algn="l" defTabSz="914400" rtl="0" eaLnBrk="1" latinLnBrk="0" hangingPunct="1">
              <a:lnSpc>
                <a:spcPct val="100000"/>
              </a:lnSpc>
              <a:spcBef>
                <a:spcPts val="0"/>
              </a:spcBef>
              <a:spcAft>
                <a:spcPts val="0"/>
              </a:spcAft>
              <a:buClr>
                <a:schemeClr val="dk1"/>
              </a:buClr>
              <a:buFont typeface="Questrial"/>
              <a:buNone/>
              <a:defRPr sz="3400" b="1" i="0" u="none" strike="noStrike" kern="1200" cap="none">
                <a:solidFill>
                  <a:schemeClr val="dk1"/>
                </a:solidFill>
                <a:latin typeface="Questrial"/>
                <a:ea typeface="Questrial"/>
                <a:cs typeface="Questrial"/>
                <a:sym typeface="Quest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r>
              <a:rPr lang="en-US" sz="4000"/>
              <a:t>METHODOLOGY</a:t>
            </a:r>
            <a:endParaRPr lang="en-US" sz="3600" dirty="0"/>
          </a:p>
        </p:txBody>
      </p:sp>
      <p:pic>
        <p:nvPicPr>
          <p:cNvPr id="2" name="Picture 1"/>
          <p:cNvPicPr>
            <a:picLocks noChangeAspect="1"/>
          </p:cNvPicPr>
          <p:nvPr/>
        </p:nvPicPr>
        <p:blipFill>
          <a:blip r:embed="rId2"/>
          <a:stretch>
            <a:fillRect/>
          </a:stretch>
        </p:blipFill>
        <p:spPr>
          <a:xfrm>
            <a:off x="471488" y="1597747"/>
            <a:ext cx="10912484" cy="3884463"/>
          </a:xfrm>
          <a:prstGeom prst="rect">
            <a:avLst/>
          </a:prstGeom>
        </p:spPr>
      </p:pic>
    </p:spTree>
    <p:extLst>
      <p:ext uri="{BB962C8B-B14F-4D97-AF65-F5344CB8AC3E}">
        <p14:creationId xmlns:p14="http://schemas.microsoft.com/office/powerpoint/2010/main" val="2001283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85838" y="3514726"/>
            <a:ext cx="9829800" cy="2336283"/>
          </a:xfrm>
        </p:spPr>
        <p:txBody>
          <a:bodyPr>
            <a:normAutofit fontScale="92500" lnSpcReduction="20000"/>
          </a:bodyPr>
          <a:lstStyle/>
          <a:p>
            <a:r>
              <a:rPr lang="en-US" altLang="zh-CN" sz="2000" dirty="0" smtClean="0">
                <a:latin typeface="Calibri" charset="0"/>
                <a:ea typeface="Calibri" charset="0"/>
                <a:cs typeface="Calibri" charset="0"/>
              </a:rPr>
              <a:t>Target:</a:t>
            </a:r>
            <a:r>
              <a:rPr lang="zh-CN" altLang="en-US" sz="2000" dirty="0" smtClean="0">
                <a:latin typeface="Calibri" charset="0"/>
                <a:ea typeface="Calibri" charset="0"/>
                <a:cs typeface="Calibri" charset="0"/>
              </a:rPr>
              <a:t> </a:t>
            </a:r>
            <a:r>
              <a:rPr lang="en-US" altLang="zh-CN" sz="2000" dirty="0" smtClean="0">
                <a:latin typeface="Calibri" charset="0"/>
                <a:ea typeface="Calibri" charset="0"/>
                <a:cs typeface="Calibri" charset="0"/>
              </a:rPr>
              <a:t>Achieve</a:t>
            </a:r>
            <a:r>
              <a:rPr lang="zh-CN" altLang="en-US" sz="2000" dirty="0" smtClean="0">
                <a:latin typeface="Calibri" charset="0"/>
                <a:ea typeface="Calibri" charset="0"/>
                <a:cs typeface="Calibri" charset="0"/>
              </a:rPr>
              <a:t> </a:t>
            </a:r>
            <a:r>
              <a:rPr lang="en-US" altLang="zh-CN" sz="2000" dirty="0" smtClean="0">
                <a:latin typeface="Calibri" charset="0"/>
                <a:ea typeface="Calibri" charset="0"/>
                <a:cs typeface="Calibri" charset="0"/>
              </a:rPr>
              <a:t>maximum</a:t>
            </a:r>
            <a:r>
              <a:rPr lang="zh-CN" altLang="en-US" sz="2000" dirty="0" smtClean="0">
                <a:latin typeface="Calibri" charset="0"/>
                <a:ea typeface="Calibri" charset="0"/>
                <a:cs typeface="Calibri" charset="0"/>
              </a:rPr>
              <a:t> </a:t>
            </a:r>
            <a:r>
              <a:rPr lang="en-US" altLang="zh-CN" sz="2000" dirty="0" smtClean="0">
                <a:latin typeface="Calibri" charset="0"/>
                <a:ea typeface="Calibri" charset="0"/>
                <a:cs typeface="Calibri" charset="0"/>
              </a:rPr>
              <a:t>amount</a:t>
            </a:r>
            <a:r>
              <a:rPr lang="zh-CN" altLang="en-US" sz="2000" dirty="0" smtClean="0">
                <a:latin typeface="Calibri" charset="0"/>
                <a:ea typeface="Calibri" charset="0"/>
                <a:cs typeface="Calibri" charset="0"/>
              </a:rPr>
              <a:t> </a:t>
            </a:r>
            <a:r>
              <a:rPr lang="en-US" altLang="zh-CN" sz="2000" dirty="0" smtClean="0">
                <a:latin typeface="Calibri" charset="0"/>
                <a:ea typeface="Calibri" charset="0"/>
                <a:cs typeface="Calibri" charset="0"/>
              </a:rPr>
              <a:t>of</a:t>
            </a:r>
            <a:r>
              <a:rPr lang="zh-CN" altLang="en-US" sz="2000" dirty="0" smtClean="0">
                <a:latin typeface="Calibri" charset="0"/>
                <a:ea typeface="Calibri" charset="0"/>
                <a:cs typeface="Calibri" charset="0"/>
              </a:rPr>
              <a:t> </a:t>
            </a:r>
            <a:r>
              <a:rPr lang="en-US" altLang="zh-CN" sz="2000" dirty="0" smtClean="0">
                <a:latin typeface="Calibri" charset="0"/>
                <a:ea typeface="Calibri" charset="0"/>
                <a:cs typeface="Calibri" charset="0"/>
              </a:rPr>
              <a:t>exposures</a:t>
            </a:r>
            <a:r>
              <a:rPr lang="zh-CN" altLang="en-US" sz="2000" dirty="0" smtClean="0">
                <a:latin typeface="Calibri" charset="0"/>
                <a:ea typeface="Calibri" charset="0"/>
                <a:cs typeface="Calibri" charset="0"/>
              </a:rPr>
              <a:t> </a:t>
            </a:r>
            <a:r>
              <a:rPr lang="en-US" altLang="zh-CN" sz="2000" dirty="0" smtClean="0">
                <a:latin typeface="Calibri" charset="0"/>
                <a:ea typeface="Calibri" charset="0"/>
                <a:cs typeface="Calibri" charset="0"/>
              </a:rPr>
              <a:t>within</a:t>
            </a:r>
            <a:r>
              <a:rPr lang="zh-CN" altLang="en-US" sz="2000" dirty="0" smtClean="0">
                <a:latin typeface="Calibri" charset="0"/>
                <a:ea typeface="Calibri" charset="0"/>
                <a:cs typeface="Calibri" charset="0"/>
              </a:rPr>
              <a:t> </a:t>
            </a:r>
            <a:r>
              <a:rPr lang="en-US" altLang="zh-CN" sz="2000" dirty="0" smtClean="0">
                <a:latin typeface="Calibri" charset="0"/>
                <a:ea typeface="Calibri" charset="0"/>
                <a:cs typeface="Calibri" charset="0"/>
              </a:rPr>
              <a:t>budget</a:t>
            </a:r>
          </a:p>
          <a:p>
            <a:r>
              <a:rPr lang="en-US" altLang="zh-CN" sz="2000" dirty="0" smtClean="0">
                <a:latin typeface="Calibri" charset="0"/>
                <a:ea typeface="Calibri" charset="0"/>
                <a:cs typeface="Calibri" charset="0"/>
              </a:rPr>
              <a:t>Constraints:</a:t>
            </a:r>
          </a:p>
          <a:p>
            <a:pPr lvl="1"/>
            <a:r>
              <a:rPr lang="en-US" altLang="zh-CN" sz="1800" dirty="0" smtClean="0">
                <a:latin typeface="Calibri" charset="0"/>
                <a:ea typeface="Calibri" charset="0"/>
                <a:cs typeface="Calibri" charset="0"/>
              </a:rPr>
              <a:t>At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least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14%</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of</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total</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exposures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should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women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of</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17</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to</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25</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years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old</a:t>
            </a:r>
          </a:p>
          <a:p>
            <a:pPr lvl="1"/>
            <a:r>
              <a:rPr lang="en-US" altLang="zh-CN" sz="1800" dirty="0" smtClean="0">
                <a:latin typeface="Calibri" charset="0"/>
                <a:ea typeface="Calibri" charset="0"/>
                <a:cs typeface="Calibri" charset="0"/>
              </a:rPr>
              <a:t>At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least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20%</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to</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advertisement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budget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should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spent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TV</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channel</a:t>
            </a:r>
          </a:p>
          <a:p>
            <a:pPr lvl="1"/>
            <a:r>
              <a:rPr lang="en-US" altLang="zh-CN" sz="1800" dirty="0" smtClean="0">
                <a:latin typeface="Calibri" charset="0"/>
                <a:ea typeface="Calibri" charset="0"/>
                <a:cs typeface="Calibri" charset="0"/>
              </a:rPr>
              <a:t>Traditional</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Channels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(including</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Newspaper,</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Magazine,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Radio,</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TV</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and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Outdoor)</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should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take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up</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least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50%</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of</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total</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budget</a:t>
            </a:r>
          </a:p>
          <a:p>
            <a:endParaRPr lang="en-US" dirty="0"/>
          </a:p>
        </p:txBody>
      </p:sp>
      <p:pic>
        <p:nvPicPr>
          <p:cNvPr id="6" name="Picture 5"/>
          <p:cNvPicPr>
            <a:picLocks noChangeAspect="1"/>
          </p:cNvPicPr>
          <p:nvPr/>
        </p:nvPicPr>
        <p:blipFill>
          <a:blip r:embed="rId2"/>
          <a:stretch>
            <a:fillRect/>
          </a:stretch>
        </p:blipFill>
        <p:spPr>
          <a:xfrm>
            <a:off x="228600" y="245607"/>
            <a:ext cx="10472738" cy="2831045"/>
          </a:xfrm>
          <a:prstGeom prst="rect">
            <a:avLst/>
          </a:prstGeom>
        </p:spPr>
      </p:pic>
    </p:spTree>
    <p:extLst>
      <p:ext uri="{BB962C8B-B14F-4D97-AF65-F5344CB8AC3E}">
        <p14:creationId xmlns:p14="http://schemas.microsoft.com/office/powerpoint/2010/main" val="1919495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83" y="565583"/>
            <a:ext cx="10564924" cy="1143000"/>
          </a:xfrm>
        </p:spPr>
        <p:txBody>
          <a:bodyPr>
            <a:normAutofit/>
          </a:bodyPr>
          <a:lstStyle/>
          <a:p>
            <a:pPr algn="ctr"/>
            <a:r>
              <a:rPr lang="en-US" sz="4000" dirty="0"/>
              <a:t>CONCLUSION</a:t>
            </a:r>
          </a:p>
        </p:txBody>
      </p:sp>
      <p:sp>
        <p:nvSpPr>
          <p:cNvPr id="3" name="Text Placeholder 2"/>
          <p:cNvSpPr>
            <a:spLocks noGrp="1"/>
          </p:cNvSpPr>
          <p:nvPr>
            <p:ph type="body" idx="1"/>
          </p:nvPr>
        </p:nvSpPr>
        <p:spPr>
          <a:xfrm>
            <a:off x="2325448" y="1708583"/>
            <a:ext cx="7531931" cy="3535027"/>
          </a:xfrm>
        </p:spPr>
        <p:txBody>
          <a:bodyPr/>
          <a:lstStyle/>
          <a:p>
            <a:endParaRPr lang="en-US"/>
          </a:p>
        </p:txBody>
      </p:sp>
    </p:spTree>
    <p:extLst>
      <p:ext uri="{BB962C8B-B14F-4D97-AF65-F5344CB8AC3E}">
        <p14:creationId xmlns:p14="http://schemas.microsoft.com/office/powerpoint/2010/main" val="1613182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450</TotalTime>
  <Words>383</Words>
  <Application>Microsoft Macintosh PowerPoint</Application>
  <PresentationFormat>Widescreen</PresentationFormat>
  <Paragraphs>36</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Bangla Sangam MN</vt:lpstr>
      <vt:lpstr>Calibri</vt:lpstr>
      <vt:lpstr>Calibri Light</vt:lpstr>
      <vt:lpstr>Chalkduster</vt:lpstr>
      <vt:lpstr>DengXian</vt:lpstr>
      <vt:lpstr>DIN Alternate</vt:lpstr>
      <vt:lpstr>Questrial</vt:lpstr>
      <vt:lpstr>Wingdings</vt:lpstr>
      <vt:lpstr>Office Theme</vt:lpstr>
      <vt:lpstr>An Optimization Analysis about Advertising Campaign of Nike </vt:lpstr>
      <vt:lpstr>INTRODUCTION</vt:lpstr>
      <vt:lpstr>PROBLEM STATEMENT</vt:lpstr>
      <vt:lpstr>DATA COLLECTION</vt:lpstr>
      <vt:lpstr>PowerPoint Presentation</vt:lpstr>
      <vt:lpstr>PowerPoint Presentation</vt:lpstr>
      <vt:lpstr>PowerPoint Presentation</vt:lpstr>
      <vt:lpstr>PowerPoint Presentation</vt:lpstr>
      <vt:lpstr>CONCLUSION</vt:lpstr>
      <vt:lpstr>STRENGTHS AND LIMITATIONS</vt:lpstr>
      <vt:lpstr>THANK YOU!</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Xiaoyu Zhang</cp:lastModifiedBy>
  <cp:revision>17</cp:revision>
  <dcterms:created xsi:type="dcterms:W3CDTF">2016-12-08T19:06:22Z</dcterms:created>
  <dcterms:modified xsi:type="dcterms:W3CDTF">2016-12-09T03:23:14Z</dcterms:modified>
</cp:coreProperties>
</file>